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42" r:id="rId3"/>
    <p:sldId id="348" r:id="rId4"/>
    <p:sldId id="344" r:id="rId5"/>
    <p:sldId id="345" r:id="rId6"/>
    <p:sldId id="346" r:id="rId7"/>
    <p:sldId id="352" r:id="rId8"/>
    <p:sldId id="359" r:id="rId9"/>
    <p:sldId id="353" r:id="rId10"/>
    <p:sldId id="358" r:id="rId11"/>
    <p:sldId id="349" r:id="rId12"/>
    <p:sldId id="35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46946-A7B2-41F1-9E61-CCD97D5EFC2A}" v="4" dt="2023-07-18T21:41:09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79" d="100"/>
          <a:sy n="79" d="100"/>
        </p:scale>
        <p:origin x="12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71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4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57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8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02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9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7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9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1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BDE26E-1704-4DE1-BB01-C20687FDC4D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C46C90C-9BF4-45EE-A323-5ABF4576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11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119" y="597954"/>
            <a:ext cx="10026828" cy="2669875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Community-Police Oversight Work Group</a:t>
            </a: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300" y="4306824"/>
            <a:ext cx="11461447" cy="241726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Update for City Commission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Tuesday, July 18, 2023</a:t>
            </a:r>
            <a:endParaRPr lang="en-US" sz="5100" b="1" dirty="0"/>
          </a:p>
          <a:p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383850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03" y="259626"/>
            <a:ext cx="10026828" cy="266987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*Update: </a:t>
            </a:r>
            <a:br>
              <a:rPr lang="en-US" b="1" dirty="0"/>
            </a:br>
            <a:r>
              <a:rPr lang="en-US" b="1" dirty="0"/>
              <a:t>Community Conversation #1 </a:t>
            </a:r>
            <a:br>
              <a:rPr lang="en-US" b="1" dirty="0"/>
            </a:br>
            <a:r>
              <a:rPr lang="en-US" sz="2400" b="1" dirty="0"/>
              <a:t>notes from last week are being typed up now and include...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8" y="1594566"/>
            <a:ext cx="11461447" cy="4883644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Q6:	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gives you hope for this work going forward?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(quotes from among 20+ responses)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people actually show up for a Work Group session like this and that city leaders took the time to host this and organize the heavy lifting.”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we have community members willing to show up to events like this and are willing to push the city for accountability</a:t>
            </a:r>
            <a:r>
              <a:rPr lang="en-US" sz="18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room has a better representation of how our community looks like then any meetings I have attended over the past five years. There is hope.”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attendance tonight seems high - hopefully an engaged community with members of LPD and the public means we can change for the better.”</a:t>
            </a:r>
            <a:endParaRPr lang="en-US" sz="18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“Hearing the responses and seeing other citizens engaged in the process.”</a:t>
            </a: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endParaRPr lang="en-US" sz="5100" b="1" dirty="0"/>
          </a:p>
          <a:p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7751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03" y="259626"/>
            <a:ext cx="10026828" cy="2669875"/>
          </a:xfrm>
        </p:spPr>
        <p:txBody>
          <a:bodyPr>
            <a:normAutofit/>
          </a:bodyPr>
          <a:lstStyle/>
          <a:p>
            <a:r>
              <a:rPr lang="en-US" b="1" dirty="0" err="1"/>
              <a:t>NExT</a:t>
            </a:r>
            <a:r>
              <a:rPr lang="en-US" b="1" dirty="0"/>
              <a:t> Steps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8" y="1594566"/>
            <a:ext cx="11461447" cy="4196321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Community Conversation #2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Work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Resource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Member discussion of priorities and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Draft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City Commission Consideration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endParaRPr lang="en-US" sz="5100" b="1" dirty="0"/>
          </a:p>
          <a:p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174510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03" y="259626"/>
            <a:ext cx="10026828" cy="2669875"/>
          </a:xfrm>
        </p:spPr>
        <p:txBody>
          <a:bodyPr>
            <a:normAutofit/>
          </a:bodyPr>
          <a:lstStyle/>
          <a:p>
            <a:r>
              <a:rPr lang="en-US" b="1" dirty="0"/>
              <a:t>Thank you!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8" y="1594566"/>
            <a:ext cx="11461447" cy="4196321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Questions?</a:t>
            </a: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endParaRPr lang="en-US" sz="5100" b="1" dirty="0"/>
          </a:p>
          <a:p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73636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03" y="527453"/>
            <a:ext cx="10026828" cy="26698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 Group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8" y="1594566"/>
            <a:ext cx="11461447" cy="419632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City Commission: Community-Police Oversight Work Group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Project Charter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Resolution No. 7474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CityGate</a:t>
            </a:r>
            <a:r>
              <a:rPr lang="en-US" sz="2200" dirty="0">
                <a:solidFill>
                  <a:schemeClr val="tx1"/>
                </a:solidFill>
              </a:rPr>
              <a:t>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Work Group is a task force distinct from the Community Police Review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12 members: 5 community representatives, 3 members of the CPRB, 2 Police Department Command Staff and 2 Police Officers from the LPOA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Meet for 8 meetings – 6 work sessions and 2 Community Conversations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IAP2  Consult Phase with Facilitator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endParaRPr lang="en-US" sz="5100" b="1" dirty="0"/>
          </a:p>
          <a:p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19154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53" y="469938"/>
            <a:ext cx="11461446" cy="26698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 Sessions and  </a:t>
            </a:r>
            <a:br>
              <a:rPr lang="en-US" b="1" dirty="0"/>
            </a:br>
            <a:r>
              <a:rPr lang="en-US" b="1" dirty="0"/>
              <a:t>Community Conversations</a:t>
            </a:r>
            <a:br>
              <a:rPr lang="en-US" b="1" dirty="0"/>
            </a:br>
            <a:r>
              <a:rPr lang="en-US" b="1" dirty="0"/>
              <a:t> 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52" y="2042622"/>
            <a:ext cx="11461447" cy="4196321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Work Sessions held at Fire Station #5 on the following Mondays from 6:00 – 8:00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May 22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June 5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June 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July 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August 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August 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August 28</a:t>
            </a:r>
          </a:p>
          <a:p>
            <a:r>
              <a:rPr lang="en-US" sz="2200" dirty="0">
                <a:solidFill>
                  <a:schemeClr val="tx1"/>
                </a:solidFill>
              </a:rPr>
              <a:t>Community Conversations held at Carnegie Building from 6:00 – 8:00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July 10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July 31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endParaRPr lang="en-US" sz="5100" b="1" dirty="0"/>
          </a:p>
          <a:p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365880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77" y="543090"/>
            <a:ext cx="10636849" cy="266987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Work Group Task:</a:t>
            </a:r>
            <a:br>
              <a:rPr lang="en-US" b="1" dirty="0"/>
            </a:br>
            <a:r>
              <a:rPr lang="en-US" dirty="0"/>
              <a:t>Complaint Process Review and </a:t>
            </a:r>
            <a:br>
              <a:rPr lang="en-US" dirty="0"/>
            </a:br>
            <a:r>
              <a:rPr lang="en-US" dirty="0"/>
              <a:t>recommendations </a:t>
            </a:r>
            <a:br>
              <a:rPr lang="en-US" b="1" dirty="0"/>
            </a:br>
            <a:r>
              <a:rPr lang="en-US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77" y="2783800"/>
            <a:ext cx="11461447" cy="419632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Work Group: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Work Sessions – member questions, resource needs to review the complaint process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Community Conversation #1 – understanding community expectations for the process</a:t>
            </a:r>
            <a:endParaRPr lang="en-US" sz="17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Work Session – Complaint Process: Presentation and Mapping Exercise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Community Conversation #2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Work Sessions - Draft Recommendations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Final Recommendations</a:t>
            </a:r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131225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77" y="451650"/>
            <a:ext cx="10636849" cy="266987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Work Group Task:</a:t>
            </a:r>
            <a:br>
              <a:rPr lang="en-US" b="1" dirty="0"/>
            </a:br>
            <a:r>
              <a:rPr lang="en-US" dirty="0"/>
              <a:t>CPRB, Oversight/advisory/review</a:t>
            </a:r>
            <a:br>
              <a:rPr lang="en-US" b="1" dirty="0"/>
            </a:br>
            <a:r>
              <a:rPr lang="en-US" b="1" dirty="0"/>
              <a:t>   </a:t>
            </a:r>
            <a:br>
              <a:rPr lang="en-US" b="1" dirty="0"/>
            </a:br>
            <a:r>
              <a:rPr lang="en-US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702" y="2527768"/>
            <a:ext cx="11461447" cy="419632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Work Group: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Work Sessions – differentiating Work Group from CPRB, leveraging experience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Community Conversation #1 – explore themes of accountability, public trust &amp; oversight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Work Session – reviewing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Community Conversation #2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Work Sessions - Draft Recommendations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Final Recommendations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292054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03" y="259626"/>
            <a:ext cx="10026828" cy="26698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Community Engagement PORTAL:</a:t>
            </a:r>
            <a:br>
              <a:rPr lang="en-US" b="1" dirty="0"/>
            </a:br>
            <a:r>
              <a:rPr lang="en-US" sz="2200" b="1" dirty="0"/>
              <a:t>Community Police Oversight Work Group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8" y="1594566"/>
            <a:ext cx="11461447" cy="4196321"/>
          </a:xfrm>
        </p:spPr>
        <p:txBody>
          <a:bodyPr>
            <a:normAutofit fontScale="92500" lnSpcReduction="10000"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Frequently Asked Questions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Agendas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Video recordings,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Meeting dates and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Key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Resource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Draft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Final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endParaRPr lang="en-US" sz="5100" b="1" dirty="0"/>
          </a:p>
          <a:p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190671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03" y="259626"/>
            <a:ext cx="10026828" cy="266987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*Update: </a:t>
            </a:r>
            <a:br>
              <a:rPr lang="en-US" b="1" dirty="0"/>
            </a:br>
            <a:r>
              <a:rPr lang="en-US" b="1" dirty="0"/>
              <a:t>Community Conversation #1 </a:t>
            </a:r>
            <a:br>
              <a:rPr lang="en-US" b="1" dirty="0"/>
            </a:br>
            <a:r>
              <a:rPr lang="en-US" sz="2400" b="1" dirty="0"/>
              <a:t>notes from last week are being typed up now and include...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8" y="1594566"/>
            <a:ext cx="11461447" cy="500380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endParaRPr lang="en-US" sz="5100" b="1" dirty="0"/>
          </a:p>
          <a:p>
            <a:endParaRPr lang="en-US" sz="5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0B81E-B19F-6326-BEE3-8EA8906A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2458416"/>
            <a:ext cx="5706344" cy="3802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56163-58E6-5741-E157-3AAC4E5F6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702" y="2767391"/>
            <a:ext cx="4938779" cy="32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0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03" y="259626"/>
            <a:ext cx="10026828" cy="266987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*Update: </a:t>
            </a:r>
            <a:br>
              <a:rPr lang="en-US" b="1" dirty="0"/>
            </a:br>
            <a:r>
              <a:rPr lang="en-US" b="1" dirty="0"/>
              <a:t>Community Conversation #1 </a:t>
            </a:r>
            <a:br>
              <a:rPr lang="en-US" b="1" dirty="0"/>
            </a:br>
            <a:r>
              <a:rPr lang="en-US" sz="2400" b="1" dirty="0"/>
              <a:t>notes from last week are being typed up now and include...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8" y="1594566"/>
            <a:ext cx="11461447" cy="5003808"/>
          </a:xfrm>
        </p:spPr>
        <p:txBody>
          <a:bodyPr>
            <a:normAutofit fontScale="92500" lnSpcReduction="10000"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300+ comments from in-person small group discussions</a:t>
            </a:r>
          </a:p>
          <a:p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Q1:	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this event important to you? Why did you come here today?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(quotes from more than 30 responses)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observe. To see if this room represents Lawrence. To listen.”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“Everyone’s experience is different. We see things through different lens.”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find out why it has been so difficult to establish an independent police review board.”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“Become increasingly aware that all residents are not treated the same by the police &amp; justice system.”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“Trans protection from SB 180.”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“Want to see something come from this – here because I’m hopeful.”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“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Safety in the community. 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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Respect between Police and the Community can be a positive thing.”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am almost completely ignorant on what oversight exists – transparency of the process.”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see the community engage. Hoping to share ideas with the Work Group members.”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endParaRPr lang="en-US" sz="5100" b="1" dirty="0"/>
          </a:p>
          <a:p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369489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54BC5-6EFC-C523-3E5E-6008A765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03" y="259626"/>
            <a:ext cx="10026828" cy="266987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*Update: </a:t>
            </a:r>
            <a:br>
              <a:rPr lang="en-US" b="1" dirty="0"/>
            </a:br>
            <a:r>
              <a:rPr lang="en-US" b="1" dirty="0"/>
              <a:t>Community Conversation #1 </a:t>
            </a:r>
            <a:br>
              <a:rPr lang="en-US" b="1" dirty="0"/>
            </a:br>
            <a:r>
              <a:rPr lang="en-US" sz="2400" b="1" dirty="0"/>
              <a:t>notes from last week are being typed up now and include...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30B46-A642-D55A-2D21-1355DC92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8" y="1594566"/>
            <a:ext cx="11461447" cy="5115872"/>
          </a:xfrm>
        </p:spPr>
        <p:txBody>
          <a:bodyPr>
            <a:normAutofit fontScale="92500" lnSpcReduction="10000"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Q2:	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important to you about community-police relations in Lawrence that you want to make sure the 		Work Group understands?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 be </a:t>
            </a:r>
            <a:r>
              <a:rPr lang="en-US" sz="1800" i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themed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b="1" i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Q3:	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needed to make a complaint about the police, what would give you greater confidence in the 				complaint process and how it is handled?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 be </a:t>
            </a:r>
            <a:r>
              <a:rPr lang="en-US" sz="1800" i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themed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7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Q4:	</a:t>
            </a:r>
            <a:r>
              <a:rPr lang="en-US" sz="17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important to you about accountability, public trust, and oversight of the police in Lawrence that 		you 	want the Work Group to understand? 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 be themed, quotes from more than 20 responses)</a:t>
            </a:r>
          </a:p>
          <a:p>
            <a:r>
              <a:rPr lang="en-US" sz="17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the police screw up – own it, admit it, solve it.”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7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public trust is directly related to the police being accountable for their actions and that there is a process in place to review/oversee problems &amp; complaints.”</a:t>
            </a:r>
          </a:p>
          <a:p>
            <a:endParaRPr lang="en-US" sz="17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Q5:	</a:t>
            </a:r>
            <a:r>
              <a:rPr lang="en-US" sz="16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else did you want to share today with the Work Group that you have not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already mentioned?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 be themed)</a:t>
            </a:r>
            <a:endParaRPr lang="en-US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endParaRPr lang="en-US" sz="5100" b="1" dirty="0"/>
          </a:p>
          <a:p>
            <a:endParaRPr lang="en-US" sz="5100" b="1" dirty="0"/>
          </a:p>
        </p:txBody>
      </p:sp>
    </p:spTree>
    <p:extLst>
      <p:ext uri="{BB962C8B-B14F-4D97-AF65-F5344CB8AC3E}">
        <p14:creationId xmlns:p14="http://schemas.microsoft.com/office/powerpoint/2010/main" val="386048316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935</Words>
  <Application>Microsoft Office PowerPoint</Application>
  <PresentationFormat>Widescreen</PresentationFormat>
  <Paragraphs>155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Slice</vt:lpstr>
      <vt:lpstr>Community-Police Oversight Work Group  </vt:lpstr>
      <vt:lpstr>Work Group    </vt:lpstr>
      <vt:lpstr>Work Sessions and   Community Conversations   </vt:lpstr>
      <vt:lpstr>   Work Group Task: Complaint Process Review and  recommendations   </vt:lpstr>
      <vt:lpstr>   Work Group Task: CPRB, Oversight/advisory/review      </vt:lpstr>
      <vt:lpstr>Community Engagement PORTAL: Community Police Oversight Work Group  </vt:lpstr>
      <vt:lpstr> *Update:  Community Conversation #1  notes from last week are being typed up now and include... </vt:lpstr>
      <vt:lpstr> *Update:  Community Conversation #1  notes from last week are being typed up now and include... </vt:lpstr>
      <vt:lpstr> *Update:  Community Conversation #1  notes from last week are being typed up now and include... </vt:lpstr>
      <vt:lpstr> *Update:  Community Conversation #1  notes from last week are being typed up now and include... </vt:lpstr>
      <vt:lpstr>NExT Steps  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Community-Police Oversight Work Group </dc:title>
  <dc:creator>Jonathan Morris</dc:creator>
  <cp:lastModifiedBy>Jonathan Morris</cp:lastModifiedBy>
  <cp:revision>6</cp:revision>
  <dcterms:created xsi:type="dcterms:W3CDTF">2023-01-06T23:52:52Z</dcterms:created>
  <dcterms:modified xsi:type="dcterms:W3CDTF">2023-07-18T21:42:06Z</dcterms:modified>
</cp:coreProperties>
</file>